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5" r:id="rId2"/>
    <p:sldId id="268" r:id="rId3"/>
    <p:sldId id="269" r:id="rId4"/>
    <p:sldId id="270" r:id="rId5"/>
    <p:sldId id="271" r:id="rId6"/>
    <p:sldId id="273" r:id="rId7"/>
    <p:sldId id="272" r:id="rId8"/>
    <p:sldId id="266" r:id="rId9"/>
  </p:sldIdLst>
  <p:sldSz cx="9144000" cy="6858000" type="screen4x3"/>
  <p:notesSz cx="6858000" cy="9144000"/>
  <p:defaultTextStyle>
    <a:defPPr>
      <a:defRPr lang="en-AU"/>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5A237"/>
    <a:srgbClr val="3856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p:cViewPr varScale="1">
        <p:scale>
          <a:sx n="81" d="100"/>
          <a:sy n="81" d="100"/>
        </p:scale>
        <p:origin x="1483" y="62"/>
      </p:cViewPr>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80" d="100"/>
          <a:sy n="80" d="100"/>
        </p:scale>
        <p:origin x="2832" y="-42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9DE6F8-5A49-41C8-BDAA-D1B6BCEFA96A}" type="datetimeFigureOut">
              <a:rPr lang="en-AU" smtClean="0"/>
              <a:t>14/05/2020</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FB9FF4-7E6F-4B15-B6BC-8BB7A587EE83}" type="slidenum">
              <a:rPr lang="en-AU" smtClean="0"/>
              <a:t>‹#›</a:t>
            </a:fld>
            <a:endParaRPr lang="en-AU"/>
          </a:p>
        </p:txBody>
      </p:sp>
    </p:spTree>
    <p:extLst>
      <p:ext uri="{BB962C8B-B14F-4D97-AF65-F5344CB8AC3E}">
        <p14:creationId xmlns:p14="http://schemas.microsoft.com/office/powerpoint/2010/main" val="2071611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mailto:administration@landcarensw.org.au"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Landcare NSW has asked us to talk about this issue in our communities.  For historical reasons there are two national Landcare organisations:</a:t>
            </a:r>
          </a:p>
          <a:p>
            <a:pPr marL="171450" indent="-171450">
              <a:buFontTx/>
              <a:buChar char="-"/>
            </a:pPr>
            <a:r>
              <a:rPr lang="en-AU" b="1" dirty="0"/>
              <a:t>Landcare Australia Limited</a:t>
            </a:r>
            <a:r>
              <a:rPr lang="en-AU" dirty="0"/>
              <a:t>, and</a:t>
            </a:r>
          </a:p>
          <a:p>
            <a:pPr marL="171450" indent="-171450">
              <a:buFontTx/>
              <a:buChar char="-"/>
            </a:pPr>
            <a:r>
              <a:rPr lang="en-AU" b="1" dirty="0"/>
              <a:t>National Landcare Network (which is made up of the state and territory peak bodies for Landcare, including Landcare NSW.)</a:t>
            </a:r>
          </a:p>
          <a:p>
            <a:endParaRPr lang="en-AU" dirty="0"/>
          </a:p>
          <a:p>
            <a:r>
              <a:rPr lang="en-AU" dirty="0"/>
              <a:t>This situation is confusing for grassroots Landcarers, and for Landcare’s partners and stakeholders.</a:t>
            </a:r>
          </a:p>
          <a:p>
            <a:endParaRPr lang="en-AU" dirty="0"/>
          </a:p>
          <a:p>
            <a:r>
              <a:rPr lang="en-AU" dirty="0"/>
              <a:t>Landcare NSW has been working to resolve this situation for years.  They have kept the Council of Landcare NSW informed but have not actively informed local Landcare groups and organisations until now.  They are asking us to get across the issues so we can provide our views on what the national bodies should be doing in support of Landcare.</a:t>
            </a:r>
          </a:p>
          <a:p>
            <a:endParaRPr lang="en-AU" dirty="0"/>
          </a:p>
          <a:p>
            <a:r>
              <a:rPr lang="en-AU" dirty="0"/>
              <a:t>This issue is important for all Landcarers because national leadership and coherent institutional arrangements are crucial to our ability to attract investment and build Landcare’s capacity across Australia.  A unified national body is needed to strengthen the movement nationally and guide us through the next 30 years of Landcare.</a:t>
            </a:r>
          </a:p>
          <a:p>
            <a:endParaRPr lang="en-AU" dirty="0"/>
          </a:p>
          <a:p>
            <a:endParaRPr lang="en-AU" dirty="0"/>
          </a:p>
          <a:p>
            <a:endParaRPr lang="en-AU" dirty="0"/>
          </a:p>
          <a:p>
            <a:endParaRPr lang="en-AU" dirty="0"/>
          </a:p>
          <a:p>
            <a:pPr marL="171450" indent="-171450">
              <a:buFontTx/>
              <a:buChar char="-"/>
            </a:pPr>
            <a:endParaRPr lang="en-AU" dirty="0"/>
          </a:p>
          <a:p>
            <a:pPr marL="171450" indent="-171450">
              <a:buFontTx/>
              <a:buChar char="-"/>
            </a:pPr>
            <a:endParaRPr lang="en-AU" dirty="0"/>
          </a:p>
          <a:p>
            <a:pPr marL="171450" indent="-171450">
              <a:buFontTx/>
              <a:buChar char="-"/>
            </a:pPr>
            <a:endParaRPr lang="en-AU" dirty="0"/>
          </a:p>
        </p:txBody>
      </p:sp>
      <p:sp>
        <p:nvSpPr>
          <p:cNvPr id="4" name="Slide Number Placeholder 3"/>
          <p:cNvSpPr>
            <a:spLocks noGrp="1"/>
          </p:cNvSpPr>
          <p:nvPr>
            <p:ph type="sldNum" sz="quarter" idx="5"/>
          </p:nvPr>
        </p:nvSpPr>
        <p:spPr/>
        <p:txBody>
          <a:bodyPr/>
          <a:lstStyle/>
          <a:p>
            <a:fld id="{7BFB9FF4-7E6F-4B15-B6BC-8BB7A587EE83}" type="slidenum">
              <a:rPr lang="en-AU" smtClean="0"/>
              <a:t>1</a:t>
            </a:fld>
            <a:endParaRPr lang="en-AU"/>
          </a:p>
        </p:txBody>
      </p:sp>
    </p:spTree>
    <p:extLst>
      <p:ext uri="{BB962C8B-B14F-4D97-AF65-F5344CB8AC3E}">
        <p14:creationId xmlns:p14="http://schemas.microsoft.com/office/powerpoint/2010/main" val="2606346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Landcare Australia Limited was created at the commencement of the Federally funded Decade of Landcare.</a:t>
            </a:r>
          </a:p>
          <a:p>
            <a:r>
              <a:rPr lang="en-AU" dirty="0"/>
              <a:t>In the early period there were Government representatives on its Board and a close relationship with the Landcare community.</a:t>
            </a:r>
          </a:p>
          <a:p>
            <a:r>
              <a:rPr lang="en-AU" dirty="0"/>
              <a:t>Over time, the Federal Government withdrew its reps from the Board.  </a:t>
            </a:r>
          </a:p>
          <a:p>
            <a:r>
              <a:rPr lang="en-AU" dirty="0"/>
              <a:t>A change in personnel at LA resulted in a growing separation between Landcare Australia from the Landcare community.</a:t>
            </a:r>
          </a:p>
          <a:p>
            <a:endParaRPr lang="en-AU" dirty="0"/>
          </a:p>
          <a:p>
            <a:endParaRPr lang="en-AU" dirty="0"/>
          </a:p>
          <a:p>
            <a:endParaRPr lang="en-AU" dirty="0"/>
          </a:p>
        </p:txBody>
      </p:sp>
      <p:sp>
        <p:nvSpPr>
          <p:cNvPr id="4" name="Slide Number Placeholder 3"/>
          <p:cNvSpPr>
            <a:spLocks noGrp="1"/>
          </p:cNvSpPr>
          <p:nvPr>
            <p:ph type="sldNum" sz="quarter" idx="5"/>
          </p:nvPr>
        </p:nvSpPr>
        <p:spPr/>
        <p:txBody>
          <a:bodyPr/>
          <a:lstStyle/>
          <a:p>
            <a:fld id="{7BFB9FF4-7E6F-4B15-B6BC-8BB7A587EE83}" type="slidenum">
              <a:rPr lang="en-AU" smtClean="0"/>
              <a:t>2</a:t>
            </a:fld>
            <a:endParaRPr lang="en-AU"/>
          </a:p>
        </p:txBody>
      </p:sp>
    </p:spTree>
    <p:extLst>
      <p:ext uri="{BB962C8B-B14F-4D97-AF65-F5344CB8AC3E}">
        <p14:creationId xmlns:p14="http://schemas.microsoft.com/office/powerpoint/2010/main" val="3056537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1763" y="1143000"/>
            <a:ext cx="4114800" cy="3086100"/>
          </a:xfrm>
        </p:spPr>
      </p:sp>
      <p:sp>
        <p:nvSpPr>
          <p:cNvPr id="3" name="Notes Placeholder 2"/>
          <p:cNvSpPr>
            <a:spLocks noGrp="1"/>
          </p:cNvSpPr>
          <p:nvPr>
            <p:ph type="body" idx="1"/>
          </p:nvPr>
        </p:nvSpPr>
        <p:spPr/>
        <p:txBody>
          <a:bodyPr/>
          <a:lstStyle/>
          <a:p>
            <a:r>
              <a:rPr lang="en-AU" dirty="0"/>
              <a:t>The National Landcare Network was born because the Landcare leaders of the time could see that without support, Landcare would struggle.</a:t>
            </a:r>
          </a:p>
          <a:p>
            <a:r>
              <a:rPr lang="en-AU" dirty="0"/>
              <a:t>They did not view Landcare Australia as capable of providing the representation needed, not was LAL generating enough corporate donations to sustain the movement in the face of declining government funding.</a:t>
            </a:r>
          </a:p>
          <a:p>
            <a:r>
              <a:rPr lang="en-AU" dirty="0"/>
              <a:t>NLN is made up of the 8 state and territory Landcare peak bodies who each nominate a person to sit on the NLN Board.</a:t>
            </a:r>
          </a:p>
          <a:p>
            <a:r>
              <a:rPr lang="en-AU" dirty="0"/>
              <a:t>There is also an NLN Members Council comprised of Landcare representatives from each state and territory.</a:t>
            </a:r>
          </a:p>
          <a:p>
            <a:endParaRPr lang="en-AU" dirty="0"/>
          </a:p>
          <a:p>
            <a:endParaRPr lang="en-AU" dirty="0"/>
          </a:p>
        </p:txBody>
      </p:sp>
      <p:sp>
        <p:nvSpPr>
          <p:cNvPr id="4" name="Slide Number Placeholder 3"/>
          <p:cNvSpPr>
            <a:spLocks noGrp="1"/>
          </p:cNvSpPr>
          <p:nvPr>
            <p:ph type="sldNum" sz="quarter" idx="5"/>
          </p:nvPr>
        </p:nvSpPr>
        <p:spPr/>
        <p:txBody>
          <a:bodyPr/>
          <a:lstStyle/>
          <a:p>
            <a:fld id="{7BFB9FF4-7E6F-4B15-B6BC-8BB7A587EE83}" type="slidenum">
              <a:rPr lang="en-AU" smtClean="0"/>
              <a:t>3</a:t>
            </a:fld>
            <a:endParaRPr lang="en-AU"/>
          </a:p>
        </p:txBody>
      </p:sp>
    </p:spTree>
    <p:extLst>
      <p:ext uri="{BB962C8B-B14F-4D97-AF65-F5344CB8AC3E}">
        <p14:creationId xmlns:p14="http://schemas.microsoft.com/office/powerpoint/2010/main" val="1103863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1763" y="1143000"/>
            <a:ext cx="4114800" cy="3086100"/>
          </a:xfrm>
        </p:spPr>
      </p:sp>
      <p:sp>
        <p:nvSpPr>
          <p:cNvPr id="3" name="Notes Placeholder 2"/>
          <p:cNvSpPr>
            <a:spLocks noGrp="1"/>
          </p:cNvSpPr>
          <p:nvPr>
            <p:ph type="body" idx="1"/>
          </p:nvPr>
        </p:nvSpPr>
        <p:spPr/>
        <p:txBody>
          <a:bodyPr/>
          <a:lstStyle/>
          <a:p>
            <a:endParaRPr lang="en-AU" dirty="0"/>
          </a:p>
          <a:p>
            <a:r>
              <a:rPr lang="en-AU" dirty="0"/>
              <a:t>This issue is important for Landcarers in NSW because national leadership and coherent institutional arrangements are crucial to our ability to attract investment and build Landcare’s capacity across Australia.</a:t>
            </a:r>
          </a:p>
          <a:p>
            <a:endParaRPr lang="en-AU" dirty="0"/>
          </a:p>
        </p:txBody>
      </p:sp>
      <p:sp>
        <p:nvSpPr>
          <p:cNvPr id="4" name="Slide Number Placeholder 3"/>
          <p:cNvSpPr>
            <a:spLocks noGrp="1"/>
          </p:cNvSpPr>
          <p:nvPr>
            <p:ph type="sldNum" sz="quarter" idx="5"/>
          </p:nvPr>
        </p:nvSpPr>
        <p:spPr/>
        <p:txBody>
          <a:bodyPr/>
          <a:lstStyle/>
          <a:p>
            <a:fld id="{7BFB9FF4-7E6F-4B15-B6BC-8BB7A587EE83}" type="slidenum">
              <a:rPr lang="en-AU" smtClean="0"/>
              <a:t>4</a:t>
            </a:fld>
            <a:endParaRPr lang="en-AU"/>
          </a:p>
        </p:txBody>
      </p:sp>
    </p:spTree>
    <p:extLst>
      <p:ext uri="{BB962C8B-B14F-4D97-AF65-F5344CB8AC3E}">
        <p14:creationId xmlns:p14="http://schemas.microsoft.com/office/powerpoint/2010/main" val="1876039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74788" y="1143000"/>
            <a:ext cx="4114800" cy="3086100"/>
          </a:xfrm>
        </p:spPr>
      </p:sp>
      <p:sp>
        <p:nvSpPr>
          <p:cNvPr id="3" name="Notes Placeholder 2"/>
          <p:cNvSpPr>
            <a:spLocks noGrp="1"/>
          </p:cNvSpPr>
          <p:nvPr>
            <p:ph type="body" idx="1"/>
          </p:nvPr>
        </p:nvSpPr>
        <p:spPr/>
        <p:txBody>
          <a:bodyPr/>
          <a:lstStyle/>
          <a:p>
            <a:endParaRPr lang="en-AU" dirty="0"/>
          </a:p>
          <a:p>
            <a:r>
              <a:rPr lang="en-AU" dirty="0"/>
              <a:t>In 2017, at the urging of the Landcare community, the Federal Government recognised the problem and funded a consultant to advise on a merger.</a:t>
            </a:r>
          </a:p>
          <a:p>
            <a:r>
              <a:rPr lang="en-AU" dirty="0"/>
              <a:t>A detailed report was written recommending a merger and advising how it could be achieved. </a:t>
            </a:r>
          </a:p>
          <a:p>
            <a:r>
              <a:rPr lang="en-AU" dirty="0"/>
              <a:t>The National Landcare Network accepted the recommendations in full.</a:t>
            </a:r>
          </a:p>
          <a:p>
            <a:r>
              <a:rPr lang="en-AU" dirty="0"/>
              <a:t>Landcare Australia took exception to some elements of the proposed model.</a:t>
            </a:r>
          </a:p>
          <a:p>
            <a:r>
              <a:rPr lang="en-AU" dirty="0"/>
              <a:t>A discussion began in 2017 and this process came to a halt  in 2020 when Landcare Australia withdrew from the merger.</a:t>
            </a:r>
          </a:p>
          <a:p>
            <a:endParaRPr lang="en-AU" dirty="0"/>
          </a:p>
          <a:p>
            <a:r>
              <a:rPr lang="en-AU" dirty="0"/>
              <a:t>There is no roadmap for how to move forward.</a:t>
            </a:r>
          </a:p>
          <a:p>
            <a:endParaRPr lang="en-AU" dirty="0"/>
          </a:p>
          <a:p>
            <a:r>
              <a:rPr lang="en-AU" dirty="0"/>
              <a:t>This issue continues to occupy Landcare, taking resources away from the more important questions of how we move forward as a movement, and how we generate the funding and support needed for Landcare to operate.</a:t>
            </a:r>
          </a:p>
          <a:p>
            <a:endParaRPr lang="en-AU" dirty="0"/>
          </a:p>
        </p:txBody>
      </p:sp>
      <p:sp>
        <p:nvSpPr>
          <p:cNvPr id="4" name="Slide Number Placeholder 3"/>
          <p:cNvSpPr>
            <a:spLocks noGrp="1"/>
          </p:cNvSpPr>
          <p:nvPr>
            <p:ph type="sldNum" sz="quarter" idx="5"/>
          </p:nvPr>
        </p:nvSpPr>
        <p:spPr/>
        <p:txBody>
          <a:bodyPr/>
          <a:lstStyle/>
          <a:p>
            <a:fld id="{7BFB9FF4-7E6F-4B15-B6BC-8BB7A587EE83}" type="slidenum">
              <a:rPr lang="en-AU" smtClean="0"/>
              <a:t>5</a:t>
            </a:fld>
            <a:endParaRPr lang="en-AU"/>
          </a:p>
        </p:txBody>
      </p:sp>
    </p:spTree>
    <p:extLst>
      <p:ext uri="{BB962C8B-B14F-4D97-AF65-F5344CB8AC3E}">
        <p14:creationId xmlns:p14="http://schemas.microsoft.com/office/powerpoint/2010/main" val="3151699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01763" y="1143000"/>
            <a:ext cx="4114800" cy="3086100"/>
          </a:xfrm>
        </p:spPr>
      </p:sp>
      <p:sp>
        <p:nvSpPr>
          <p:cNvPr id="3" name="Notes Placeholder 2"/>
          <p:cNvSpPr>
            <a:spLocks noGrp="1"/>
          </p:cNvSpPr>
          <p:nvPr>
            <p:ph type="body" idx="1"/>
          </p:nvPr>
        </p:nvSpPr>
        <p:spPr/>
        <p:txBody>
          <a:bodyPr/>
          <a:lstStyle/>
          <a:p>
            <a:endParaRPr lang="en-AU" dirty="0"/>
          </a:p>
          <a:p>
            <a:pPr lvl="0"/>
            <a:r>
              <a:rPr lang="en-AU" dirty="0"/>
              <a:t>Until now this situation has been managed by the various organisations involved.  </a:t>
            </a:r>
          </a:p>
          <a:p>
            <a:pPr lvl="0"/>
            <a:endParaRPr lang="en-AU" dirty="0"/>
          </a:p>
          <a:p>
            <a:pPr lvl="0"/>
            <a:r>
              <a:rPr lang="en-AU" dirty="0"/>
              <a:t>Landcare NSW has taken the step of informing the NSW Landcare community so they can understand the situation and offer their opinion on its resolution.  </a:t>
            </a:r>
          </a:p>
          <a:p>
            <a:pPr lvl="0"/>
            <a:endParaRPr lang="en-AU" dirty="0"/>
          </a:p>
          <a:p>
            <a:pPr lvl="0"/>
            <a:r>
              <a:rPr lang="en-AU" dirty="0"/>
              <a:t>Landcare NSW wishes to be confident that any statements it makes reflect the views of the NSW Landcare community.</a:t>
            </a:r>
          </a:p>
          <a:p>
            <a:pPr lvl="0"/>
            <a:endParaRPr lang="en-AU" dirty="0"/>
          </a:p>
          <a:p>
            <a:pPr lvl="0"/>
            <a:r>
              <a:rPr lang="en-AU" dirty="0"/>
              <a:t>Landcare NSW is holding regional forums and has prepared supporting information.  </a:t>
            </a:r>
          </a:p>
          <a:p>
            <a:pPr lvl="0"/>
            <a:br>
              <a:rPr lang="en-AU" dirty="0"/>
            </a:br>
            <a:r>
              <a:rPr lang="en-AU" dirty="0"/>
              <a:t>It is a complex issue and Landcare NSW is happy to provide more information.</a:t>
            </a:r>
          </a:p>
          <a:p>
            <a:pPr lvl="0"/>
            <a:endParaRPr lang="en-AU" dirty="0"/>
          </a:p>
          <a:p>
            <a:pPr lvl="0"/>
            <a:r>
              <a:rPr lang="en-AU" dirty="0"/>
              <a:t>Comments, questions and input are welcome to Landcare NSW at </a:t>
            </a:r>
            <a:r>
              <a:rPr lang="en-AU" u="sng" dirty="0">
                <a:hlinkClick r:id="rId3"/>
              </a:rPr>
              <a:t>administration@landcarensw.org.au</a:t>
            </a:r>
            <a:endParaRPr lang="en-AU" dirty="0"/>
          </a:p>
          <a:p>
            <a:endParaRPr lang="en-AU" dirty="0"/>
          </a:p>
        </p:txBody>
      </p:sp>
      <p:sp>
        <p:nvSpPr>
          <p:cNvPr id="4" name="Slide Number Placeholder 3"/>
          <p:cNvSpPr>
            <a:spLocks noGrp="1"/>
          </p:cNvSpPr>
          <p:nvPr>
            <p:ph type="sldNum" sz="quarter" idx="5"/>
          </p:nvPr>
        </p:nvSpPr>
        <p:spPr/>
        <p:txBody>
          <a:bodyPr/>
          <a:lstStyle/>
          <a:p>
            <a:fld id="{7BFB9FF4-7E6F-4B15-B6BC-8BB7A587EE83}" type="slidenum">
              <a:rPr lang="en-AU" smtClean="0"/>
              <a:t>7</a:t>
            </a:fld>
            <a:endParaRPr lang="en-AU"/>
          </a:p>
        </p:txBody>
      </p:sp>
    </p:spTree>
    <p:extLst>
      <p:ext uri="{BB962C8B-B14F-4D97-AF65-F5344CB8AC3E}">
        <p14:creationId xmlns:p14="http://schemas.microsoft.com/office/powerpoint/2010/main" val="3938222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BFB9FF4-7E6F-4B15-B6BC-8BB7A587EE83}" type="slidenum">
              <a:rPr lang="en-AU" smtClean="0"/>
              <a:t>8</a:t>
            </a:fld>
            <a:endParaRPr lang="en-AU"/>
          </a:p>
        </p:txBody>
      </p:sp>
    </p:spTree>
    <p:extLst>
      <p:ext uri="{BB962C8B-B14F-4D97-AF65-F5344CB8AC3E}">
        <p14:creationId xmlns:p14="http://schemas.microsoft.com/office/powerpoint/2010/main" val="2606182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p:nvPr>
        </p:nvSpPr>
        <p:spPr>
          <a:xfrm>
            <a:off x="467544" y="1772816"/>
            <a:ext cx="8229600" cy="1143000"/>
          </a:xfrm>
          <a:prstGeom prst="rect">
            <a:avLst/>
          </a:prstGeom>
        </p:spPr>
        <p:txBody>
          <a:bodyPr/>
          <a:lstStyle>
            <a:lvl1pPr algn="ctr">
              <a:defRPr b="1" baseline="0">
                <a:solidFill>
                  <a:srgbClr val="75A237"/>
                </a:solidFill>
              </a:defRPr>
            </a:lvl1pPr>
          </a:lstStyle>
          <a:p>
            <a:r>
              <a:rPr lang="en-US"/>
              <a:t>Click to edit Master title style</a:t>
            </a:r>
            <a:endParaRPr lang="en-AU" dirty="0"/>
          </a:p>
        </p:txBody>
      </p:sp>
      <p:sp>
        <p:nvSpPr>
          <p:cNvPr id="10" name="Text Placeholder 9"/>
          <p:cNvSpPr>
            <a:spLocks noGrp="1"/>
          </p:cNvSpPr>
          <p:nvPr>
            <p:ph type="body" sz="quarter" idx="10"/>
          </p:nvPr>
        </p:nvSpPr>
        <p:spPr>
          <a:xfrm>
            <a:off x="467544" y="3068638"/>
            <a:ext cx="8208911" cy="720402"/>
          </a:xfrm>
          <a:prstGeom prst="rect">
            <a:avLst/>
          </a:prstGeom>
        </p:spPr>
        <p:txBody>
          <a:bodyPr/>
          <a:lstStyle>
            <a:lvl1pPr marL="0" indent="0" algn="ctr">
              <a:buNone/>
              <a:defRPr baseline="0">
                <a:solidFill>
                  <a:srgbClr val="385642"/>
                </a:solidFill>
              </a:defRPr>
            </a:lvl1pPr>
          </a:lstStyle>
          <a:p>
            <a:pPr lvl="0"/>
            <a:r>
              <a:rPr lang="en-US"/>
              <a:t>Click to edit Master text styles</a:t>
            </a:r>
          </a:p>
        </p:txBody>
      </p:sp>
      <p:sp>
        <p:nvSpPr>
          <p:cNvPr id="13" name="Text Placeholder 12"/>
          <p:cNvSpPr>
            <a:spLocks noGrp="1"/>
          </p:cNvSpPr>
          <p:nvPr>
            <p:ph type="body" sz="quarter" idx="11"/>
          </p:nvPr>
        </p:nvSpPr>
        <p:spPr>
          <a:xfrm>
            <a:off x="467544" y="3933056"/>
            <a:ext cx="8207375" cy="1079500"/>
          </a:xfrm>
          <a:prstGeom prst="rect">
            <a:avLst/>
          </a:prstGeom>
        </p:spPr>
        <p:txBody>
          <a:bodyPr/>
          <a:lstStyle>
            <a:lvl1pPr marL="0" indent="0" algn="ctr">
              <a:buNone/>
              <a:defRPr sz="2400">
                <a:solidFill>
                  <a:srgbClr val="385642"/>
                </a:solidFill>
              </a:defRPr>
            </a:lvl1pPr>
            <a:lvl2pPr>
              <a:defRPr>
                <a:solidFill>
                  <a:srgbClr val="385642"/>
                </a:solidFill>
              </a:defRPr>
            </a:lvl2pPr>
            <a:lvl3pPr>
              <a:defRPr>
                <a:solidFill>
                  <a:srgbClr val="385642"/>
                </a:solidFill>
              </a:defRPr>
            </a:lvl3pPr>
            <a:lvl4pPr>
              <a:defRPr>
                <a:solidFill>
                  <a:srgbClr val="385642"/>
                </a:solidFill>
              </a:defRPr>
            </a:lvl4pPr>
            <a:lvl5pPr>
              <a:defRPr>
                <a:solidFill>
                  <a:srgbClr val="385642"/>
                </a:solidFill>
              </a:defRPr>
            </a:lvl5pPr>
          </a:lstStyle>
          <a:p>
            <a:pPr lvl="0"/>
            <a:r>
              <a:rPr lang="en-US"/>
              <a:t>Click to edit Master text styles</a:t>
            </a:r>
          </a:p>
        </p:txBody>
      </p:sp>
    </p:spTree>
    <p:extLst>
      <p:ext uri="{BB962C8B-B14F-4D97-AF65-F5344CB8AC3E}">
        <p14:creationId xmlns:p14="http://schemas.microsoft.com/office/powerpoint/2010/main" val="2120637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C:\Users\T &amp; C Price\Dropbox (LNSW)\Communications\Landcare NSW Style Guide, Logos, Templates\Landcare NSW logos\LNSW Inline with Slogan.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5025" y="5589588"/>
            <a:ext cx="1773238"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a:prstGeom prst="rect">
            <a:avLst/>
          </a:prstGeom>
        </p:spPr>
        <p:txBody>
          <a:bodyPr/>
          <a:lstStyle>
            <a:lvl1pPr algn="l">
              <a:defRPr>
                <a:solidFill>
                  <a:srgbClr val="75A237"/>
                </a:solidFill>
              </a:defRPr>
            </a:lvl1pPr>
          </a:lstStyle>
          <a:p>
            <a:r>
              <a:rPr lang="en-US"/>
              <a:t>Click to edit Master title style</a:t>
            </a:r>
            <a:endParaRPr lang="en-AU" dirty="0"/>
          </a:p>
        </p:txBody>
      </p:sp>
      <p:sp>
        <p:nvSpPr>
          <p:cNvPr id="3" name="Content Placeholder 2"/>
          <p:cNvSpPr>
            <a:spLocks noGrp="1"/>
          </p:cNvSpPr>
          <p:nvPr>
            <p:ph idx="1"/>
          </p:nvPr>
        </p:nvSpPr>
        <p:spPr>
          <a:xfrm>
            <a:off x="457200" y="1600200"/>
            <a:ext cx="8229600" cy="4525963"/>
          </a:xfrm>
          <a:prstGeom prst="rect">
            <a:avLst/>
          </a:prstGeom>
        </p:spPr>
        <p:txBody>
          <a:bodyPr/>
          <a:lstStyle>
            <a:lvl1pPr>
              <a:defRPr>
                <a:solidFill>
                  <a:srgbClr val="385642"/>
                </a:solidFill>
              </a:defRPr>
            </a:lvl1pPr>
            <a:lvl2pPr>
              <a:defRPr>
                <a:solidFill>
                  <a:srgbClr val="385642"/>
                </a:solidFill>
              </a:defRPr>
            </a:lvl2pPr>
            <a:lvl3pPr>
              <a:defRPr>
                <a:solidFill>
                  <a:srgbClr val="385642"/>
                </a:solidFill>
              </a:defRPr>
            </a:lvl3pPr>
            <a:lvl4pPr marL="1371600" indent="0">
              <a:buNone/>
              <a:defRPr>
                <a:solidFill>
                  <a:srgbClr val="385642"/>
                </a:solidFill>
              </a:defRPr>
            </a:lvl4pPr>
            <a:lvl5pPr>
              <a:defRPr>
                <a:solidFill>
                  <a:srgbClr val="385642"/>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398581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slid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323850" y="476250"/>
            <a:ext cx="8496300" cy="4824413"/>
          </a:xfrm>
          <a:prstGeom prst="rect">
            <a:avLst/>
          </a:prstGeom>
        </p:spPr>
        <p:txBody>
          <a:bodyPr/>
          <a:lstStyle/>
          <a:p>
            <a:pPr lvl="0"/>
            <a:r>
              <a:rPr lang="en-US" noProof="0"/>
              <a:t>Click icon to add picture</a:t>
            </a:r>
            <a:endParaRPr lang="en-AU" noProof="0"/>
          </a:p>
        </p:txBody>
      </p:sp>
    </p:spTree>
    <p:extLst>
      <p:ext uri="{BB962C8B-B14F-4D97-AF65-F5344CB8AC3E}">
        <p14:creationId xmlns:p14="http://schemas.microsoft.com/office/powerpoint/2010/main" val="1885966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C:\Users\T &amp; C Price\Dropbox (LNSW)\Communications\Landcare NSW Style Guide, Logos, Templates\Landcare NSW logos\LNSW Inline with Slogan.bmp"/>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85025" y="5589588"/>
            <a:ext cx="1773238"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8" r:id="rId1"/>
    <p:sldLayoutId id="2147483660" r:id="rId2"/>
    <p:sldLayoutId id="2147483659" r:id="rId3"/>
  </p:sldLayoutIdLst>
  <p:txStyles>
    <p:titleStyle>
      <a:lvl1pPr algn="l" rtl="0" eaLnBrk="1" fontAlgn="base" hangingPunct="1">
        <a:spcBef>
          <a:spcPct val="0"/>
        </a:spcBef>
        <a:spcAft>
          <a:spcPct val="0"/>
        </a:spcAft>
        <a:defRPr sz="4400" kern="1200">
          <a:solidFill>
            <a:srgbClr val="75A237"/>
          </a:solidFill>
          <a:latin typeface="+mj-lt"/>
          <a:ea typeface="+mj-ea"/>
          <a:cs typeface="+mj-cs"/>
        </a:defRPr>
      </a:lvl1pPr>
      <a:lvl2pPr algn="l" rtl="0" eaLnBrk="1" fontAlgn="base" hangingPunct="1">
        <a:spcBef>
          <a:spcPct val="0"/>
        </a:spcBef>
        <a:spcAft>
          <a:spcPct val="0"/>
        </a:spcAft>
        <a:defRPr sz="4400">
          <a:solidFill>
            <a:srgbClr val="75A237"/>
          </a:solidFill>
          <a:latin typeface="Calibri" panose="020F0502020204030204" pitchFamily="34" charset="0"/>
        </a:defRPr>
      </a:lvl2pPr>
      <a:lvl3pPr algn="l" rtl="0" eaLnBrk="1" fontAlgn="base" hangingPunct="1">
        <a:spcBef>
          <a:spcPct val="0"/>
        </a:spcBef>
        <a:spcAft>
          <a:spcPct val="0"/>
        </a:spcAft>
        <a:defRPr sz="4400">
          <a:solidFill>
            <a:srgbClr val="75A237"/>
          </a:solidFill>
          <a:latin typeface="Calibri" panose="020F0502020204030204" pitchFamily="34" charset="0"/>
        </a:defRPr>
      </a:lvl3pPr>
      <a:lvl4pPr algn="l" rtl="0" eaLnBrk="1" fontAlgn="base" hangingPunct="1">
        <a:spcBef>
          <a:spcPct val="0"/>
        </a:spcBef>
        <a:spcAft>
          <a:spcPct val="0"/>
        </a:spcAft>
        <a:defRPr sz="4400">
          <a:solidFill>
            <a:srgbClr val="75A237"/>
          </a:solidFill>
          <a:latin typeface="Calibri" panose="020F0502020204030204" pitchFamily="34" charset="0"/>
        </a:defRPr>
      </a:lvl4pPr>
      <a:lvl5pPr algn="l" rtl="0" eaLnBrk="1" fontAlgn="base" hangingPunct="1">
        <a:spcBef>
          <a:spcPct val="0"/>
        </a:spcBef>
        <a:spcAft>
          <a:spcPct val="0"/>
        </a:spcAft>
        <a:defRPr sz="4400">
          <a:solidFill>
            <a:srgbClr val="75A237"/>
          </a:solidFill>
          <a:latin typeface="Calibri" panose="020F0502020204030204" pitchFamily="34" charset="0"/>
        </a:defRPr>
      </a:lvl5pPr>
      <a:lvl6pPr marL="457200" algn="l" rtl="0" eaLnBrk="1" fontAlgn="base" hangingPunct="1">
        <a:spcBef>
          <a:spcPct val="0"/>
        </a:spcBef>
        <a:spcAft>
          <a:spcPct val="0"/>
        </a:spcAft>
        <a:defRPr sz="4400">
          <a:solidFill>
            <a:srgbClr val="75A237"/>
          </a:solidFill>
          <a:latin typeface="Calibri" panose="020F0502020204030204" pitchFamily="34" charset="0"/>
        </a:defRPr>
      </a:lvl6pPr>
      <a:lvl7pPr marL="914400" algn="l" rtl="0" eaLnBrk="1" fontAlgn="base" hangingPunct="1">
        <a:spcBef>
          <a:spcPct val="0"/>
        </a:spcBef>
        <a:spcAft>
          <a:spcPct val="0"/>
        </a:spcAft>
        <a:defRPr sz="4400">
          <a:solidFill>
            <a:srgbClr val="75A237"/>
          </a:solidFill>
          <a:latin typeface="Calibri" panose="020F0502020204030204" pitchFamily="34" charset="0"/>
        </a:defRPr>
      </a:lvl7pPr>
      <a:lvl8pPr marL="1371600" algn="l" rtl="0" eaLnBrk="1" fontAlgn="base" hangingPunct="1">
        <a:spcBef>
          <a:spcPct val="0"/>
        </a:spcBef>
        <a:spcAft>
          <a:spcPct val="0"/>
        </a:spcAft>
        <a:defRPr sz="4400">
          <a:solidFill>
            <a:srgbClr val="75A237"/>
          </a:solidFill>
          <a:latin typeface="Calibri" panose="020F0502020204030204" pitchFamily="34" charset="0"/>
        </a:defRPr>
      </a:lvl8pPr>
      <a:lvl9pPr marL="1828800" algn="l" rtl="0" eaLnBrk="1" fontAlgn="base" hangingPunct="1">
        <a:spcBef>
          <a:spcPct val="0"/>
        </a:spcBef>
        <a:spcAft>
          <a:spcPct val="0"/>
        </a:spcAft>
        <a:defRPr sz="4400">
          <a:solidFill>
            <a:srgbClr val="75A237"/>
          </a:solidFill>
          <a:latin typeface="Calibri" panose="020F050202020403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administration@landcarensw.org.a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bwMode="auto">
          <a:xfrm>
            <a:off x="468313" y="1265238"/>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AU" dirty="0"/>
              <a:t>One Landcare movement, two national Landcare organisations </a:t>
            </a:r>
            <a:br>
              <a:rPr lang="en-AU" altLang="en-US" dirty="0"/>
            </a:br>
            <a:endParaRPr lang="en-AU" altLang="en-US" dirty="0"/>
          </a:p>
        </p:txBody>
      </p:sp>
      <p:sp>
        <p:nvSpPr>
          <p:cNvPr id="3075" name="Text Placeholder 2"/>
          <p:cNvSpPr>
            <a:spLocks noGrp="1"/>
          </p:cNvSpPr>
          <p:nvPr>
            <p:ph type="body" sz="quarter" idx="10"/>
          </p:nvPr>
        </p:nvSpPr>
        <p:spPr bwMode="auto">
          <a:xfrm>
            <a:off x="468313" y="3068638"/>
            <a:ext cx="8207375" cy="720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AU" altLang="en-US" i="1" dirty="0">
                <a:solidFill>
                  <a:srgbClr val="75A237"/>
                </a:solidFill>
              </a:rPr>
              <a:t>How did we get here?</a:t>
            </a:r>
          </a:p>
          <a:p>
            <a:pPr eaLnBrk="1" hangingPunct="1"/>
            <a:endParaRPr lang="en-AU" altLang="en-US" i="1" dirty="0">
              <a:solidFill>
                <a:srgbClr val="75A237"/>
              </a:solidFill>
            </a:endParaRPr>
          </a:p>
        </p:txBody>
      </p:sp>
      <p:sp>
        <p:nvSpPr>
          <p:cNvPr id="3076" name="Text Placeholder 3"/>
          <p:cNvSpPr>
            <a:spLocks noGrp="1"/>
          </p:cNvSpPr>
          <p:nvPr>
            <p:ph type="body" sz="quarter" idx="11"/>
          </p:nvPr>
        </p:nvSpPr>
        <p:spPr bwMode="auto">
          <a:xfrm>
            <a:off x="468313" y="3933825"/>
            <a:ext cx="8207375" cy="10795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sz="3200" i="1" dirty="0">
                <a:solidFill>
                  <a:srgbClr val="75A237"/>
                </a:solidFill>
              </a:rPr>
              <a:t>What does this mean for Landcare?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AU" altLang="en-US" dirty="0"/>
              <a:t>Landcare Australia Limited - LA</a:t>
            </a:r>
          </a:p>
        </p:txBody>
      </p:sp>
      <p:sp>
        <p:nvSpPr>
          <p:cNvPr id="4099"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AU" altLang="en-US" dirty="0"/>
              <a:t>Independent non-profit company, established by Fed Govt 30 years ago to do fundraising and marketing for Landcare </a:t>
            </a:r>
          </a:p>
          <a:p>
            <a:r>
              <a:rPr lang="en-AU" altLang="en-US" dirty="0"/>
              <a:t>In early years was accountable to community</a:t>
            </a:r>
          </a:p>
          <a:p>
            <a:r>
              <a:rPr lang="en-AU" altLang="en-US" dirty="0"/>
              <a:t>Today its members are its 5 directors</a:t>
            </a:r>
          </a:p>
          <a:p>
            <a:r>
              <a:rPr lang="en-AU" altLang="en-US" dirty="0"/>
              <a:t>There is no method for Landcare community to influence Board, operations, allocation of $</a:t>
            </a:r>
            <a:br>
              <a:rPr lang="en-AU" altLang="en-US" dirty="0"/>
            </a:br>
            <a:endParaRPr lang="en-AU" altLang="en-US" dirty="0"/>
          </a:p>
          <a:p>
            <a:pPr eaLnBrk="1" hangingPunct="1"/>
            <a:endParaRPr lang="en-AU" altLang="en-US" dirty="0"/>
          </a:p>
          <a:p>
            <a:pPr marL="0" indent="0" eaLnBrk="1" hangingPunct="1">
              <a:buNone/>
            </a:pPr>
            <a:endParaRPr lang="en-AU" altLang="en-US" dirty="0"/>
          </a:p>
          <a:p>
            <a:pPr eaLnBrk="1" hangingPunct="1"/>
            <a:endParaRPr lang="en-AU"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AU" altLang="en-US" dirty="0"/>
              <a:t>National Landcare Network - NLN</a:t>
            </a:r>
          </a:p>
        </p:txBody>
      </p:sp>
      <p:sp>
        <p:nvSpPr>
          <p:cNvPr id="4099"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AU" altLang="en-US" dirty="0"/>
              <a:t>NLN est. 2009 by state and territory Landcare peak bodies when Landcare was facing declining funding and support.</a:t>
            </a:r>
          </a:p>
          <a:p>
            <a:pPr eaLnBrk="1" hangingPunct="1"/>
            <a:r>
              <a:rPr lang="en-AU" altLang="en-US" dirty="0"/>
              <a:t>A national body was seen as essential to provide a voice for Landcare to government and other stakeholders</a:t>
            </a:r>
          </a:p>
          <a:p>
            <a:pPr eaLnBrk="1" hangingPunct="1"/>
            <a:r>
              <a:rPr lang="en-AU" altLang="en-US" dirty="0"/>
              <a:t>NLN is under-resourced but represents community Landcare</a:t>
            </a:r>
          </a:p>
        </p:txBody>
      </p:sp>
    </p:spTree>
    <p:extLst>
      <p:ext uri="{BB962C8B-B14F-4D97-AF65-F5344CB8AC3E}">
        <p14:creationId xmlns:p14="http://schemas.microsoft.com/office/powerpoint/2010/main" val="285324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AU" altLang="en-US" dirty="0"/>
              <a:t>The problem</a:t>
            </a:r>
          </a:p>
        </p:txBody>
      </p:sp>
      <p:sp>
        <p:nvSpPr>
          <p:cNvPr id="4099"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AU" altLang="en-US" dirty="0"/>
              <a:t>Two national bodies means confusion among funders and stakeholders…our resources and voices are diluted.</a:t>
            </a:r>
          </a:p>
          <a:p>
            <a:pPr eaLnBrk="1" hangingPunct="1"/>
            <a:r>
              <a:rPr lang="en-AU" altLang="en-US" dirty="0"/>
              <a:t>Landcare needs one strong voice that is truly representative of community Landcare</a:t>
            </a:r>
          </a:p>
          <a:p>
            <a:pPr eaLnBrk="1" hangingPunct="1"/>
            <a:r>
              <a:rPr lang="en-AU" altLang="en-US" dirty="0"/>
              <a:t>One organisation providing the services and support the community needs</a:t>
            </a:r>
          </a:p>
          <a:p>
            <a:pPr eaLnBrk="1" hangingPunct="1"/>
            <a:r>
              <a:rPr lang="en-AU" altLang="en-US" dirty="0"/>
              <a:t>Unity of purpose and message.</a:t>
            </a:r>
          </a:p>
          <a:p>
            <a:pPr eaLnBrk="1" hangingPunct="1"/>
            <a:endParaRPr lang="en-AU" altLang="en-US" dirty="0"/>
          </a:p>
        </p:txBody>
      </p:sp>
    </p:spTree>
    <p:extLst>
      <p:ext uri="{BB962C8B-B14F-4D97-AF65-F5344CB8AC3E}">
        <p14:creationId xmlns:p14="http://schemas.microsoft.com/office/powerpoint/2010/main" val="4239170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AU" altLang="en-US" dirty="0"/>
              <a:t>The solution</a:t>
            </a:r>
          </a:p>
        </p:txBody>
      </p:sp>
      <p:sp>
        <p:nvSpPr>
          <p:cNvPr id="4099"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dirty="0"/>
              <a:t>Landcare community has tried to resolve this situation over many years.  </a:t>
            </a:r>
          </a:p>
          <a:p>
            <a:pPr lvl="0"/>
            <a:r>
              <a:rPr lang="en-AU" dirty="0"/>
              <a:t>Concerns have been raised with LA and with State and Federal Government</a:t>
            </a:r>
          </a:p>
          <a:p>
            <a:pPr lvl="0"/>
            <a:r>
              <a:rPr lang="en-AU" dirty="0"/>
              <a:t>Three years of work have gone into merging the organisations to create a new national body that is fit for purpose for Landcare in 2020 and beyond.</a:t>
            </a:r>
          </a:p>
          <a:p>
            <a:pPr eaLnBrk="1" hangingPunct="1"/>
            <a:endParaRPr lang="en-AU" altLang="en-US" dirty="0"/>
          </a:p>
          <a:p>
            <a:pPr eaLnBrk="1" hangingPunct="1"/>
            <a:endParaRPr lang="en-AU" altLang="en-US" dirty="0"/>
          </a:p>
        </p:txBody>
      </p:sp>
    </p:spTree>
    <p:extLst>
      <p:ext uri="{BB962C8B-B14F-4D97-AF65-F5344CB8AC3E}">
        <p14:creationId xmlns:p14="http://schemas.microsoft.com/office/powerpoint/2010/main" val="2167795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7692F-75B0-4B1F-A79C-E1BE9137130F}"/>
              </a:ext>
            </a:extLst>
          </p:cNvPr>
          <p:cNvSpPr>
            <a:spLocks noGrp="1"/>
          </p:cNvSpPr>
          <p:nvPr>
            <p:ph type="title"/>
          </p:nvPr>
        </p:nvSpPr>
        <p:spPr/>
        <p:txBody>
          <a:bodyPr/>
          <a:lstStyle/>
          <a:p>
            <a:r>
              <a:rPr lang="en-AU" dirty="0"/>
              <a:t>Current situation</a:t>
            </a:r>
          </a:p>
        </p:txBody>
      </p:sp>
      <p:sp>
        <p:nvSpPr>
          <p:cNvPr id="3" name="Content Placeholder 2">
            <a:extLst>
              <a:ext uri="{FF2B5EF4-FFF2-40B4-BE49-F238E27FC236}">
                <a16:creationId xmlns:a16="http://schemas.microsoft.com/office/drawing/2014/main" id="{3444C2F4-FD11-48BB-83D0-2C96AB9D3DE8}"/>
              </a:ext>
            </a:extLst>
          </p:cNvPr>
          <p:cNvSpPr>
            <a:spLocks noGrp="1"/>
          </p:cNvSpPr>
          <p:nvPr>
            <p:ph idx="1"/>
          </p:nvPr>
        </p:nvSpPr>
        <p:spPr/>
        <p:txBody>
          <a:bodyPr/>
          <a:lstStyle/>
          <a:p>
            <a:r>
              <a:rPr lang="en-AU" dirty="0"/>
              <a:t>In March 2020, LA withdrew from the merger.</a:t>
            </a:r>
          </a:p>
          <a:p>
            <a:r>
              <a:rPr lang="en-AU" dirty="0"/>
              <a:t>Three years of work came to nothing.</a:t>
            </a:r>
          </a:p>
          <a:p>
            <a:r>
              <a:rPr lang="en-AU" dirty="0"/>
              <a:t>We are back to where we started with no pathway forward.</a:t>
            </a:r>
          </a:p>
          <a:p>
            <a:r>
              <a:rPr lang="en-AU" dirty="0"/>
              <a:t>Landcare NSW has decided to shed light on the situation and engage in a discussion on how to move forward.</a:t>
            </a:r>
          </a:p>
          <a:p>
            <a:endParaRPr lang="en-AU" dirty="0"/>
          </a:p>
          <a:p>
            <a:endParaRPr lang="en-AU" dirty="0"/>
          </a:p>
        </p:txBody>
      </p:sp>
    </p:spTree>
    <p:extLst>
      <p:ext uri="{BB962C8B-B14F-4D97-AF65-F5344CB8AC3E}">
        <p14:creationId xmlns:p14="http://schemas.microsoft.com/office/powerpoint/2010/main" val="4102735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AU" altLang="en-US" dirty="0"/>
              <a:t>What’s next – a process to inform</a:t>
            </a:r>
          </a:p>
        </p:txBody>
      </p:sp>
      <p:sp>
        <p:nvSpPr>
          <p:cNvPr id="4099"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AU" altLang="en-US" dirty="0"/>
              <a:t>The first step is for Landcare groups to be informed and understand the issues.</a:t>
            </a:r>
          </a:p>
          <a:p>
            <a:pPr lvl="0"/>
            <a:r>
              <a:rPr lang="en-AU" altLang="en-US" dirty="0"/>
              <a:t>A detailed briefing paper has been prepared.</a:t>
            </a:r>
          </a:p>
          <a:p>
            <a:pPr lvl="0"/>
            <a:r>
              <a:rPr lang="en-AU" dirty="0"/>
              <a:t>We want to accurately reflect your views.</a:t>
            </a:r>
          </a:p>
          <a:p>
            <a:pPr lvl="0"/>
            <a:r>
              <a:rPr lang="en-AU" altLang="en-US" dirty="0"/>
              <a:t>Regional Forums are being held in NSW</a:t>
            </a:r>
          </a:p>
          <a:p>
            <a:pPr lvl="0"/>
            <a:r>
              <a:rPr lang="en-AU" altLang="en-US" dirty="0"/>
              <a:t>Landcare peak bodies in other states are informing their communities.</a:t>
            </a:r>
          </a:p>
          <a:p>
            <a:pPr lvl="0"/>
            <a:endParaRPr lang="en-AU" altLang="en-US" dirty="0"/>
          </a:p>
          <a:p>
            <a:pPr marL="0" lvl="0" indent="0">
              <a:buNone/>
            </a:pPr>
            <a:endParaRPr lang="en-AU" altLang="en-US" dirty="0"/>
          </a:p>
          <a:p>
            <a:pPr eaLnBrk="1" hangingPunct="1"/>
            <a:endParaRPr lang="en-AU" altLang="en-US" dirty="0"/>
          </a:p>
        </p:txBody>
      </p:sp>
    </p:spTree>
    <p:extLst>
      <p:ext uri="{BB962C8B-B14F-4D97-AF65-F5344CB8AC3E}">
        <p14:creationId xmlns:p14="http://schemas.microsoft.com/office/powerpoint/2010/main" val="766718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AU" altLang="en-US" b="1"/>
              <a:t>Thank you</a:t>
            </a:r>
          </a:p>
        </p:txBody>
      </p:sp>
      <p:sp>
        <p:nvSpPr>
          <p:cNvPr id="6147"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lgn="ctr" eaLnBrk="1" hangingPunct="1">
              <a:buFont typeface="Arial" panose="020B0604020202020204" pitchFamily="34" charset="0"/>
              <a:buNone/>
            </a:pPr>
            <a:r>
              <a:rPr lang="en-AU" altLang="en-US" dirty="0"/>
              <a:t>For more information, to ask questions, make comments and provide feedback, please contact </a:t>
            </a:r>
          </a:p>
          <a:p>
            <a:pPr marL="0" indent="0" algn="ctr">
              <a:buNone/>
            </a:pPr>
            <a:r>
              <a:rPr lang="en-AU" altLang="en-US" dirty="0"/>
              <a:t>Landcare NSW on 0458 168 225, </a:t>
            </a:r>
            <a:r>
              <a:rPr lang="en-AU" altLang="en-US" dirty="0">
                <a:hlinkClick r:id="rId3"/>
              </a:rPr>
              <a:t>administration@landcarensw.org.au</a:t>
            </a:r>
            <a:r>
              <a:rPr lang="en-AU" altLang="en-US" dirty="0"/>
              <a:t> </a:t>
            </a:r>
          </a:p>
          <a:p>
            <a:pPr marL="0" indent="0" eaLnBrk="1" hangingPunct="1">
              <a:buFont typeface="Arial" panose="020B0604020202020204" pitchFamily="34" charset="0"/>
              <a:buNone/>
            </a:pPr>
            <a:endParaRPr lang="en-AU" alt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60516705-463B-4AC9-A896-4B9A75049428}" vid="{8687B7F4-8B0B-42F4-980F-F1D65602B4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LNSW Powerpoint template</Template>
  <TotalTime>177</TotalTime>
  <Words>990</Words>
  <Application>Microsoft Office PowerPoint</Application>
  <PresentationFormat>On-screen Show (4:3)</PresentationFormat>
  <Paragraphs>90</Paragraphs>
  <Slides>8</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One Landcare movement, two national Landcare organisations  </vt:lpstr>
      <vt:lpstr>Landcare Australia Limited - LA</vt:lpstr>
      <vt:lpstr>National Landcare Network - NLN</vt:lpstr>
      <vt:lpstr>The problem</vt:lpstr>
      <vt:lpstr>The solution</vt:lpstr>
      <vt:lpstr>Current situation</vt:lpstr>
      <vt:lpstr>What’s next – a process to inform</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dc:title>
  <dc:creator>Rachael  Moss</dc:creator>
  <cp:lastModifiedBy>Leigh McLaughlin</cp:lastModifiedBy>
  <cp:revision>13</cp:revision>
  <dcterms:created xsi:type="dcterms:W3CDTF">2020-03-22T23:44:25Z</dcterms:created>
  <dcterms:modified xsi:type="dcterms:W3CDTF">2020-05-14T06:45:21Z</dcterms:modified>
</cp:coreProperties>
</file>